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Semi Bold"/>
      <p:regular r:id="rId17"/>
    </p:embeddedFont>
    <p:embeddedFont>
      <p:font typeface="Instrument Sans Semi Bold"/>
      <p:regular r:id="rId18"/>
    </p:embeddedFont>
    <p:embeddedFont>
      <p:font typeface="Instrument Sans Semi Bold"/>
      <p:regular r:id="rId19"/>
    </p:embeddedFont>
    <p:embeddedFont>
      <p:font typeface="Instrument Sans Semi Bold"/>
      <p:regular r:id="rId20"/>
    </p:embeddedFont>
    <p:embeddedFont>
      <p:font typeface="Instrument Sans Medium"/>
      <p:regular r:id="rId21"/>
    </p:embeddedFont>
    <p:embeddedFont>
      <p:font typeface="Instrument Sans Medium"/>
      <p:regular r:id="rId22"/>
    </p:embeddedFont>
    <p:embeddedFont>
      <p:font typeface="Instrument Sans Medium"/>
      <p:regular r:id="rId23"/>
    </p:embeddedFont>
    <p:embeddedFont>
      <p:font typeface="Instrument Sans Medium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3769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HighTask – Sistema de Gestão de Chamados com IA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0419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Projeto Integrado Multidisciplinar – PIM III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62224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Universidade Paulista – UNIP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240298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Equipe: Paloma Rodrigues, Camila dos Santos, Renata Honorato, Arreginaldo Jr., Gabriel Roxo.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Data: Junho de 2025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997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Agradecimentos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Obrigado pela atenção!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Alguma dúvida?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646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Desafio Enfrentado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1356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2856071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2891433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Dependência de E-mail/Telefone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3736181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Suporte lento e desorganizado.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713803" y="281356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874" y="2856071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50919" y="2891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Atrasos e Perdas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50919" y="3381851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Falta de priorização e informações.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491561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958120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4993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Sobrecarga de TI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4839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Baixa produtividade da equipe.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793790" y="610195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Necessário modernizar, automatizar e centralizar o suporte técnico.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8183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HighTask – Solução Tecnológica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13955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93334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IA para Triagem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423767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Sugestões automáticas e encaminhamento inteligente.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493" y="313955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3493" y="3933349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Dashboard Completo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93493" y="4778097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Indicadores, métricas, SLA e relatórios.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795" y="3139559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6795" y="3933349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Melhoria Contínua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06795" y="4778097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Aumento da produtividade e experiência do usuário.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6280190" y="648485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Sistema de gestão de chamados com IA.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41602"/>
            <a:ext cx="74540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Funcionalidades do Sistema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173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Usuário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9850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Abertura de chamados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4069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Acompanhamento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82897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Autoatendimento inteligente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2928" y="36173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Técnico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32928" y="419850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Painel de chamados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464069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Atualização de status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32928" y="5082897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Comentários e anexos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2067" y="36173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Administrador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72067" y="419850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Gestão de usuários e técnicos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872067" y="464069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Gestão de IA e base de conhecimento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9872067" y="544580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Relatórios e dashboards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816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Interfaces Visuais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2826544"/>
            <a:ext cx="3120747" cy="3120747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608" y="2826544"/>
            <a:ext cx="3120866" cy="3120866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926" y="2826544"/>
            <a:ext cx="3120747" cy="3120747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8124" y="2826544"/>
            <a:ext cx="3120866" cy="3120866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793790" y="63485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Telas do sistema: Login, Dashboard, Cadastro de Chamados, Administração.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49003"/>
            <a:ext cx="68451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Arquitetura e Tecnologias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Arquitetura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31517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Front-end, Back-end, IA, Banco de Dados (SQL).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Metodologia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Scrum (Sprints ágeis).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Ferramentas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03694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UML, SQL, IA aplicada à gestão.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279" y="560308"/>
            <a:ext cx="7222212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Processo de Desenvolvimento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303770" y="1601629"/>
            <a:ext cx="22860" cy="6067663"/>
          </a:xfrm>
          <a:prstGeom prst="roundRect">
            <a:avLst>
              <a:gd name="adj" fmla="val 800148"/>
            </a:avLst>
          </a:prstGeom>
          <a:solidFill>
            <a:srgbClr val="B4CCE3"/>
          </a:solidFill>
          <a:ln/>
        </p:spPr>
      </p:sp>
      <p:sp>
        <p:nvSpPr>
          <p:cNvPr id="4" name="Shape 2"/>
          <p:cNvSpPr/>
          <p:nvPr/>
        </p:nvSpPr>
        <p:spPr>
          <a:xfrm>
            <a:off x="6499860" y="1818799"/>
            <a:ext cx="609600" cy="22860"/>
          </a:xfrm>
          <a:prstGeom prst="roundRect">
            <a:avLst>
              <a:gd name="adj" fmla="val 800148"/>
            </a:avLst>
          </a:prstGeom>
          <a:solidFill>
            <a:srgbClr val="B4CCE3"/>
          </a:solidFill>
          <a:ln/>
        </p:spPr>
      </p:sp>
      <p:sp>
        <p:nvSpPr>
          <p:cNvPr id="5" name="Shape 3"/>
          <p:cNvSpPr/>
          <p:nvPr/>
        </p:nvSpPr>
        <p:spPr>
          <a:xfrm>
            <a:off x="7086600" y="1601629"/>
            <a:ext cx="457200" cy="457200"/>
          </a:xfrm>
          <a:prstGeom prst="roundRect">
            <a:avLst>
              <a:gd name="adj" fmla="val 40007"/>
            </a:avLst>
          </a:prstGeom>
          <a:solidFill>
            <a:srgbClr val="CEE6FD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2800" y="1639729"/>
            <a:ext cx="304800" cy="38100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920127" y="1671399"/>
            <a:ext cx="337899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Levantamento de Requisitos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7520940" y="3037999"/>
            <a:ext cx="609600" cy="22860"/>
          </a:xfrm>
          <a:prstGeom prst="roundRect">
            <a:avLst>
              <a:gd name="adj" fmla="val 800148"/>
            </a:avLst>
          </a:prstGeom>
          <a:solidFill>
            <a:srgbClr val="B4CCE3"/>
          </a:solidFill>
          <a:ln/>
        </p:spPr>
      </p:sp>
      <p:sp>
        <p:nvSpPr>
          <p:cNvPr id="9" name="Shape 6"/>
          <p:cNvSpPr/>
          <p:nvPr/>
        </p:nvSpPr>
        <p:spPr>
          <a:xfrm>
            <a:off x="7086600" y="2820829"/>
            <a:ext cx="457200" cy="457200"/>
          </a:xfrm>
          <a:prstGeom prst="roundRect">
            <a:avLst>
              <a:gd name="adj" fmla="val 40007"/>
            </a:avLst>
          </a:prstGeom>
          <a:solidFill>
            <a:srgbClr val="CEE6FD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2858929"/>
            <a:ext cx="304800" cy="38100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331279" y="289059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Modelagem UML</a:t>
            </a: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8331279" y="3330059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Casos de Uso, Classes, Sequência.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6499860" y="4088963"/>
            <a:ext cx="609600" cy="22860"/>
          </a:xfrm>
          <a:prstGeom prst="roundRect">
            <a:avLst>
              <a:gd name="adj" fmla="val 800148"/>
            </a:avLst>
          </a:prstGeom>
          <a:solidFill>
            <a:srgbClr val="B4CCE3"/>
          </a:solidFill>
          <a:ln/>
        </p:spPr>
      </p:sp>
      <p:sp>
        <p:nvSpPr>
          <p:cNvPr id="14" name="Shape 10"/>
          <p:cNvSpPr/>
          <p:nvPr/>
        </p:nvSpPr>
        <p:spPr>
          <a:xfrm>
            <a:off x="7086600" y="3871793"/>
            <a:ext cx="457200" cy="457200"/>
          </a:xfrm>
          <a:prstGeom prst="roundRect">
            <a:avLst>
              <a:gd name="adj" fmla="val 40007"/>
            </a:avLst>
          </a:prstGeom>
          <a:solidFill>
            <a:srgbClr val="CEE6FD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3909893"/>
            <a:ext cx="304800" cy="38100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2707838" y="3941564"/>
            <a:ext cx="35912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Desenvolvimento Incremental</a:t>
            </a:r>
            <a:endParaRPr lang="en-US" sz="2000" dirty="0"/>
          </a:p>
        </p:txBody>
      </p:sp>
      <p:sp>
        <p:nvSpPr>
          <p:cNvPr id="17" name="Text 12"/>
          <p:cNvSpPr/>
          <p:nvPr/>
        </p:nvSpPr>
        <p:spPr>
          <a:xfrm>
            <a:off x="711279" y="4381024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Sprints ágeis.</a:t>
            </a:r>
            <a:endParaRPr lang="en-US" sz="1600" dirty="0"/>
          </a:p>
        </p:txBody>
      </p:sp>
      <p:sp>
        <p:nvSpPr>
          <p:cNvPr id="18" name="Shape 13"/>
          <p:cNvSpPr/>
          <p:nvPr/>
        </p:nvSpPr>
        <p:spPr>
          <a:xfrm>
            <a:off x="7520940" y="5139928"/>
            <a:ext cx="609600" cy="22860"/>
          </a:xfrm>
          <a:prstGeom prst="roundRect">
            <a:avLst>
              <a:gd name="adj" fmla="val 800148"/>
            </a:avLst>
          </a:prstGeom>
          <a:solidFill>
            <a:srgbClr val="B4CCE3"/>
          </a:solidFill>
          <a:ln/>
        </p:spPr>
      </p:sp>
      <p:sp>
        <p:nvSpPr>
          <p:cNvPr id="19" name="Shape 14"/>
          <p:cNvSpPr/>
          <p:nvPr/>
        </p:nvSpPr>
        <p:spPr>
          <a:xfrm>
            <a:off x="7086600" y="4922758"/>
            <a:ext cx="457200" cy="457200"/>
          </a:xfrm>
          <a:prstGeom prst="roundRect">
            <a:avLst>
              <a:gd name="adj" fmla="val 40007"/>
            </a:avLst>
          </a:prstGeom>
          <a:solidFill>
            <a:srgbClr val="CEE6FD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0" y="4960858"/>
            <a:ext cx="304800" cy="38100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8331279" y="4992529"/>
            <a:ext cx="313920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Testes de Funcionalidades</a:t>
            </a:r>
            <a:endParaRPr lang="en-US" sz="2000" dirty="0"/>
          </a:p>
        </p:txBody>
      </p:sp>
      <p:sp>
        <p:nvSpPr>
          <p:cNvPr id="22" name="Text 16"/>
          <p:cNvSpPr/>
          <p:nvPr/>
        </p:nvSpPr>
        <p:spPr>
          <a:xfrm>
            <a:off x="8331279" y="5431988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TU001 a TU005.</a:t>
            </a:r>
            <a:endParaRPr lang="en-US" sz="1600" dirty="0"/>
          </a:p>
        </p:txBody>
      </p:sp>
      <p:sp>
        <p:nvSpPr>
          <p:cNvPr id="23" name="Shape 17"/>
          <p:cNvSpPr/>
          <p:nvPr/>
        </p:nvSpPr>
        <p:spPr>
          <a:xfrm>
            <a:off x="6499860" y="6190893"/>
            <a:ext cx="609600" cy="22860"/>
          </a:xfrm>
          <a:prstGeom prst="roundRect">
            <a:avLst>
              <a:gd name="adj" fmla="val 800148"/>
            </a:avLst>
          </a:prstGeom>
          <a:solidFill>
            <a:srgbClr val="B4CCE3"/>
          </a:solidFill>
          <a:ln/>
        </p:spPr>
      </p:sp>
      <p:sp>
        <p:nvSpPr>
          <p:cNvPr id="24" name="Shape 18"/>
          <p:cNvSpPr/>
          <p:nvPr/>
        </p:nvSpPr>
        <p:spPr>
          <a:xfrm>
            <a:off x="7086600" y="5973723"/>
            <a:ext cx="457200" cy="457200"/>
          </a:xfrm>
          <a:prstGeom prst="roundRect">
            <a:avLst>
              <a:gd name="adj" fmla="val 40007"/>
            </a:avLst>
          </a:prstGeom>
          <a:solidFill>
            <a:srgbClr val="CEE6FD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800" y="6011823"/>
            <a:ext cx="304800" cy="38100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3758684" y="6043493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Documentação</a:t>
            </a:r>
            <a:endParaRPr lang="en-US" sz="2000" dirty="0"/>
          </a:p>
        </p:txBody>
      </p:sp>
      <p:sp>
        <p:nvSpPr>
          <p:cNvPr id="27" name="Text 20"/>
          <p:cNvSpPr/>
          <p:nvPr/>
        </p:nvSpPr>
        <p:spPr>
          <a:xfrm>
            <a:off x="711279" y="6482953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Manual do usuário e protótipos.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Benefícios Gerados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685092"/>
            <a:ext cx="7556421" cy="1306949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1911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Resolução Rápida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240232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Redução no tempo de chamados.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218855"/>
            <a:ext cx="7556421" cy="1306949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/>
        </p:spPr>
      </p:sp>
      <p:sp>
        <p:nvSpPr>
          <p:cNvPr id="8" name="Text 5"/>
          <p:cNvSpPr/>
          <p:nvPr/>
        </p:nvSpPr>
        <p:spPr>
          <a:xfrm>
            <a:off x="1020604" y="3445669"/>
            <a:ext cx="35147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Produtividade Aumentada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604" y="393608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Equipe de TI mais eficiente.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52618"/>
            <a:ext cx="7556421" cy="1306949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Satisfação Elevada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Colaboradores mais satisfeitos.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286381"/>
            <a:ext cx="7556421" cy="1306949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/>
        </p:spPr>
      </p:sp>
      <p:sp>
        <p:nvSpPr>
          <p:cNvPr id="14" name="Text 11"/>
          <p:cNvSpPr/>
          <p:nvPr/>
        </p:nvSpPr>
        <p:spPr>
          <a:xfrm>
            <a:off x="1020604" y="6513195"/>
            <a:ext cx="30366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Automação Inteligente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0604" y="700361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Processos otimizados.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515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Encerramento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413873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666548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Solução Inovadora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3936087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HighTask é escalável.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28421" y="2413873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10614898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Suporte Eficiente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28421" y="3936087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Ágil e inteligente.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254246" y="5092779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8640723" y="61245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Boas Práticas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8254246" y="6614993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Alinhado com TI e software.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2025-06-01T20:34:29Z</dcterms:created>
  <dcterms:modified xsi:type="dcterms:W3CDTF">2025-06-01T20:34:29Z</dcterms:modified>
</cp:coreProperties>
</file>